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87" r:id="rId18"/>
    <p:sldId id="288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 Ros Kozarić" initials="MRK" lastIdx="1" clrIdx="0">
    <p:extLst>
      <p:ext uri="{19B8F6BF-5375-455C-9EA6-DF929625EA0E}">
        <p15:presenceInfo xmlns:p15="http://schemas.microsoft.com/office/powerpoint/2012/main" userId="Marija Ros Kozar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86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32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hr-HR" altLang="sr-Latn-RS" dirty="0"/>
              <a:t>Njemačka, promo video: https://www.youtube.com/watch?v=_T48UedD2eA </a:t>
            </a:r>
          </a:p>
          <a:p>
            <a:pPr>
              <a:spcBef>
                <a:spcPct val="0"/>
              </a:spcBef>
            </a:pPr>
            <a:r>
              <a:rPr lang="hr-HR" altLang="sr-Latn-RS" dirty="0"/>
              <a:t>http://www.dw.de/%C5%A1etnja-kroz-njema%C4%8Dku-povijest-od-tenisica-do-tenka/g-17767398</a:t>
            </a:r>
          </a:p>
          <a:p>
            <a:pPr>
              <a:spcBef>
                <a:spcPct val="0"/>
              </a:spcBef>
            </a:pPr>
            <a:endParaRPr lang="hr-HR" altLang="sr-Latn-RS" dirty="0"/>
          </a:p>
          <a:p>
            <a:pPr>
              <a:spcBef>
                <a:spcPct val="0"/>
              </a:spcBef>
            </a:pPr>
            <a:r>
              <a:rPr lang="hr-HR" altLang="sr-Latn-RS" dirty="0"/>
              <a:t>Izvor fotografija: </a:t>
            </a:r>
            <a:r>
              <a:rPr lang="hr-HR" altLang="sr-Latn-RS" dirty="0" err="1"/>
              <a:t>Pixabay</a:t>
            </a:r>
            <a:r>
              <a:rPr lang="hr-HR" altLang="sr-Latn-RS" dirty="0"/>
              <a:t> – </a:t>
            </a:r>
            <a:r>
              <a:rPr lang="hr-HR" altLang="sr-Latn-RS" dirty="0" err="1"/>
              <a:t>Reichstag</a:t>
            </a:r>
            <a:r>
              <a:rPr lang="hr-HR" altLang="sr-Latn-RS" dirty="0"/>
              <a:t> - https://pixabay.com/photos/reichstag-the-german-volke-germany-324982/ , Bavarska- https://pixabay.com/photos/panorama-landscape-bavaria-sunset-2800783/, </a:t>
            </a:r>
            <a:r>
              <a:rPr lang="hr-HR" altLang="sr-Latn-RS" dirty="0" err="1"/>
              <a:t>Zugspitze</a:t>
            </a:r>
            <a:r>
              <a:rPr lang="hr-HR" altLang="sr-Latn-RS" dirty="0"/>
              <a:t> u Alpama - https://pixabay.com/photos/panorama-landscape-bavaria-sunset-2800783/, </a:t>
            </a:r>
            <a:r>
              <a:rPr lang="hr-HR" altLang="sr-Latn-RS" dirty="0" err="1"/>
              <a:t>Mosel</a:t>
            </a:r>
            <a:r>
              <a:rPr lang="hr-HR" altLang="sr-Latn-RS" dirty="0"/>
              <a:t>-vinogradi  - https://pixabay.com/images/download/mosel-4336787_1920.jpg?attachment&amp;modal,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196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Alianz</a:t>
            </a:r>
            <a:r>
              <a:rPr lang="hr-HR" dirty="0"/>
              <a:t> Arena – </a:t>
            </a:r>
            <a:r>
              <a:rPr lang="hr-HR" dirty="0" err="1"/>
              <a:t>Wikimedia</a:t>
            </a:r>
            <a:r>
              <a:rPr lang="hr-HR" dirty="0"/>
              <a:t> - https://commons.wikimedia.org/wiki/File:Allianz_Arena,_M%C3%BAnich,_Alemania04.JPG, tvornica BMW - https://commons.wikimedia.org/wiki/File:4_cilindros_y_museo_BMW,_M%C3%BAnich,_Alemania_2012-04-28,_DD_02.JPG (datum skidanja: 8.7.2021.)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8205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b="1" dirty="0" err="1"/>
              <a:t>Wikimedia</a:t>
            </a:r>
            <a:r>
              <a:rPr lang="hr-HR" b="1" dirty="0"/>
              <a:t> </a:t>
            </a:r>
            <a:r>
              <a:rPr lang="hr-HR" dirty="0"/>
              <a:t>– </a:t>
            </a:r>
            <a:r>
              <a:rPr lang="hr-HR" dirty="0" err="1"/>
              <a:t>Ingolstadt</a:t>
            </a:r>
            <a:r>
              <a:rPr lang="hr-HR" dirty="0"/>
              <a:t>- https://commons.wikimedia.org/wiki/File:Stadtmauer_und_Taschenturm_Ingolstadt.jpg, Tvornica Audija - https://commons.wikimedia.org/wiki/File:Audi_Ingolstadt.jpg , Rafinerija nafte </a:t>
            </a:r>
            <a:r>
              <a:rPr lang="hr-HR" dirty="0" err="1"/>
              <a:t>Ingolstadt</a:t>
            </a:r>
            <a:r>
              <a:rPr lang="hr-HR" dirty="0"/>
              <a:t> - https://commons.wikimedia.org/wiki/File:Raffinerie_Esso_Ingolstadt.jpg , Nürnberg –https://commons.wikimedia.org/wiki/File:N%C3%BCrnberg_3.11.2016_-_4.jpg, Muzej Mercedes-Benz - https://commons.wikimedia.org/wiki/File:Mercedes-Benz_Museum_at_night.jpg, Daimler - https://commons.wikimedia.org/w/index.php?search=daimler+stuttgart&amp;title=Special:MediaSearch&amp;go=Go&amp;type=image , </a:t>
            </a:r>
            <a:r>
              <a:rPr lang="hr-HR" b="1" dirty="0" err="1"/>
              <a:t>Pixabay</a:t>
            </a:r>
            <a:r>
              <a:rPr lang="hr-HR" dirty="0"/>
              <a:t> – MAN - https://pixabay.com/photos/australian-defense-force-man-truck-2514856/  (datum skidanja: 8.7.2021.)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5711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Izvori fotografija: </a:t>
            </a:r>
            <a:r>
              <a:rPr lang="hr-HR" dirty="0" err="1"/>
              <a:t>Pixabay</a:t>
            </a:r>
            <a:r>
              <a:rPr lang="hr-HR" dirty="0"/>
              <a:t> - https://pixabay.com/photos/fairytale-neuschwanstein-castle-532850/ , https://pixabay.com/photos/linderhof-palace-castle-5405935/, https://pixabay.com/photos/nymphenburg-palace-castle-munich-482192/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8901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.Izvor fotografije: </a:t>
            </a:r>
            <a:r>
              <a:rPr lang="hr-HR" dirty="0" err="1"/>
              <a:t>Koln</a:t>
            </a:r>
            <a:r>
              <a:rPr lang="hr-HR" dirty="0"/>
              <a:t> - https://commons.wikimedia.org/wiki/File:K%C3%B6ln_Panorama.jpg (datum skidanja: ..)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2959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917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8181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Izvor fotografija: </a:t>
            </a: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Pixabay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Berlinski zid - https://pixabay.com/photos/berlin-wall-germany-war-history-845989/ , </a:t>
            </a: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Wikimedia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lang="hr-HR" dirty="0"/>
              <a:t>https://commons.wikimedia.org/wiki/File:Berlin,_Mitte,_Museumsinsel,_Bodemuseum_01.jpg, https://commons.wikimedia.org/wiki/File:Brandenburger_Tor_nachts.jpg, </a:t>
            </a:r>
            <a:r>
              <a:rPr lang="hr-HR" dirty="0" err="1"/>
              <a:t>Fernsehturm</a:t>
            </a:r>
            <a:r>
              <a:rPr lang="hr-HR" dirty="0"/>
              <a:t> - https://commons.wikimedia.org/wiki/File:Berlin_-_Berliner_Fernsehturm7.jpg (datum skidanja: 8.7.2021.)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194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s://hr.wikipedia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ixabay.com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Njemačka – regionalni pregled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220510C-EFA9-46D4-84B1-FB9D39B01713}"/>
              </a:ext>
            </a:extLst>
          </p:cNvPr>
          <p:cNvSpPr txBox="1"/>
          <p:nvPr/>
        </p:nvSpPr>
        <p:spPr>
          <a:xfrm>
            <a:off x="355107" y="1313895"/>
            <a:ext cx="323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SREDNJA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3A82DE6-3BA3-4B25-8B1B-2B83DB5FC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276" y="1561809"/>
            <a:ext cx="10905447" cy="319662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BC6AE29-D0E5-418D-97FB-52209430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5061078"/>
            <a:ext cx="2206752" cy="102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46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557034FA-DFAB-4C92-B96E-D30790A48C2B}"/>
              </a:ext>
            </a:extLst>
          </p:cNvPr>
          <p:cNvSpPr txBox="1"/>
          <p:nvPr/>
        </p:nvSpPr>
        <p:spPr>
          <a:xfrm>
            <a:off x="996696" y="1435608"/>
            <a:ext cx="8083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Središnji dio Njemačkog </a:t>
            </a:r>
            <a:r>
              <a:rPr lang="hr-HR" sz="2400" dirty="0" err="1"/>
              <a:t>sredogorja</a:t>
            </a:r>
            <a:r>
              <a:rPr lang="hr-HR" sz="2400" dirty="0"/>
              <a:t>  - gusto naseljen (između gorja </a:t>
            </a:r>
            <a:r>
              <a:rPr lang="hr-HR" sz="2400" dirty="0" err="1"/>
              <a:t>Harz</a:t>
            </a:r>
            <a:r>
              <a:rPr lang="hr-HR" sz="2400" dirty="0"/>
              <a:t>, Rudne gore i </a:t>
            </a:r>
            <a:r>
              <a:rPr lang="hr-HR" sz="2400" dirty="0" err="1"/>
              <a:t>Tirinške</a:t>
            </a:r>
            <a:r>
              <a:rPr lang="hr-HR" sz="2400" dirty="0"/>
              <a:t> šume - </a:t>
            </a:r>
            <a:r>
              <a:rPr lang="hr-HR" sz="2400" i="1" dirty="0"/>
              <a:t>pronađite ih na geografskoj karti!)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rude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danas: razvijena industrija – automobilska, proizvodnja alata i strojeva, elektronička, optika, farmaceutska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gradovi: Leipzig i Dresden – </a:t>
            </a:r>
            <a:r>
              <a:rPr lang="hr-HR" sz="2400" i="1" dirty="0"/>
              <a:t>na karti pronađite i ostale veće gradove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C4EB9BE8-0DA5-4C99-979A-69306B838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896" y="4030212"/>
            <a:ext cx="5556634" cy="25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D7C06E1-C4DB-4D44-86A4-BE56EB592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53" y="225256"/>
            <a:ext cx="2812914" cy="330517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C5638E5-AB88-4521-B6EC-F0759E22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175" y="2771775"/>
            <a:ext cx="89630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1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A639B14-2C0A-41F7-B67F-E9FA8942D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6130771" cy="3304640"/>
          </a:xfrm>
        </p:spPr>
        <p:txBody>
          <a:bodyPr>
            <a:normAutofit/>
          </a:bodyPr>
          <a:lstStyle/>
          <a:p>
            <a:r>
              <a:rPr lang="hr-HR" sz="2400" dirty="0"/>
              <a:t>nizina – Njemačko-poljska nizina</a:t>
            </a:r>
          </a:p>
          <a:p>
            <a:r>
              <a:rPr lang="hr-HR" sz="2400" dirty="0"/>
              <a:t>brojna jezera i rijeke – </a:t>
            </a:r>
            <a:r>
              <a:rPr lang="hr-HR" sz="2400" i="1" dirty="0"/>
              <a:t>pronađite ih na karti!</a:t>
            </a:r>
          </a:p>
          <a:p>
            <a:r>
              <a:rPr lang="hr-HR" sz="2400" dirty="0"/>
              <a:t>poljoprivreda (</a:t>
            </a:r>
            <a:r>
              <a:rPr lang="hr-HR" sz="2400" dirty="0" err="1"/>
              <a:t>Schleswig</a:t>
            </a:r>
            <a:r>
              <a:rPr lang="hr-HR" sz="2400" dirty="0"/>
              <a:t> – </a:t>
            </a:r>
            <a:r>
              <a:rPr lang="hr-HR" sz="2400" dirty="0" err="1"/>
              <a:t>Holstein</a:t>
            </a:r>
            <a:r>
              <a:rPr lang="hr-HR" sz="2400" dirty="0"/>
              <a:t>)</a:t>
            </a:r>
          </a:p>
          <a:p>
            <a:r>
              <a:rPr lang="hr-HR" sz="2400" dirty="0"/>
              <a:t>luke – estuariji – Hamburg (drugi po veličini grad u Njemačkoj i najveća luka Njemačke) i Bremen</a:t>
            </a:r>
          </a:p>
          <a:p>
            <a:r>
              <a:rPr lang="hr-HR" sz="2400" dirty="0"/>
              <a:t>plovne rijeke      kanali (</a:t>
            </a:r>
            <a:r>
              <a:rPr lang="hr-HR" sz="2400" dirty="0" err="1"/>
              <a:t>Mittelland</a:t>
            </a:r>
            <a:r>
              <a:rPr lang="hr-HR" sz="2400" dirty="0"/>
              <a:t>)</a:t>
            </a:r>
          </a:p>
          <a:p>
            <a:r>
              <a:rPr lang="hr-HR" sz="2400" i="1" dirty="0"/>
              <a:t>Izdvojite imena pokrajina Sjeverne Njemačke!</a:t>
            </a:r>
          </a:p>
          <a:p>
            <a:endParaRPr lang="hr-HR" sz="24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46F16C7-F4A2-4150-983F-A8591FCCE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Sjeverna Njemačka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B3A8043-450D-42F8-9930-E14DC43C7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235" y="684273"/>
            <a:ext cx="4224565" cy="5339961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159DF3E4-5A0A-4D80-B8B2-9E467B873F98}"/>
              </a:ext>
            </a:extLst>
          </p:cNvPr>
          <p:cNvSpPr/>
          <p:nvPr/>
        </p:nvSpPr>
        <p:spPr>
          <a:xfrm>
            <a:off x="8109217" y="833766"/>
            <a:ext cx="3843592" cy="19498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77333FDA-776D-4F17-B411-C271BA4834F9}"/>
              </a:ext>
            </a:extLst>
          </p:cNvPr>
          <p:cNvCxnSpPr>
            <a:cxnSpLocks/>
          </p:cNvCxnSpPr>
          <p:nvPr/>
        </p:nvCxnSpPr>
        <p:spPr>
          <a:xfrm>
            <a:off x="2734322" y="5708342"/>
            <a:ext cx="2308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841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CC85ADD-0F1B-4518-88DE-C96A0F6FB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0" y="136480"/>
            <a:ext cx="8719763" cy="3867349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6D085B2-C051-42A1-820B-8C1747232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82" y="3816395"/>
            <a:ext cx="8801100" cy="29051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394E1D1-B028-4C74-8F86-0D57D8545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863" y="5496758"/>
            <a:ext cx="230213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96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0DD9B8B0-B77E-467F-B167-488DAE29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96" y="1237479"/>
            <a:ext cx="10515600" cy="3304640"/>
          </a:xfrm>
        </p:spPr>
        <p:txBody>
          <a:bodyPr>
            <a:normAutofit lnSpcReduction="10000"/>
          </a:bodyPr>
          <a:lstStyle/>
          <a:p>
            <a:r>
              <a:rPr lang="hr-HR" sz="2400" dirty="0"/>
              <a:t>Berlin – glavni i najveći grad Njemačke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400" i="1" dirty="0"/>
              <a:t>Pročitajte tekst o Berlinu (str. 115) i odgovorite na pitanja</a:t>
            </a:r>
            <a:r>
              <a:rPr lang="hr-HR" sz="2400" i="1" dirty="0">
                <a:sym typeface="Wingdings" panose="05000000000000000000" pitchFamily="2" charset="2"/>
              </a:rPr>
              <a:t>:</a:t>
            </a:r>
          </a:p>
          <a:p>
            <a:pPr marL="457200" indent="-457200">
              <a:buAutoNum type="arabicPeriod"/>
            </a:pPr>
            <a:r>
              <a:rPr lang="hr-HR" sz="2400" i="1" dirty="0">
                <a:sym typeface="Wingdings" panose="05000000000000000000" pitchFamily="2" charset="2"/>
              </a:rPr>
              <a:t>Koje godine postaje glavni grad Njemačke?</a:t>
            </a:r>
          </a:p>
          <a:p>
            <a:pPr marL="457200" indent="-457200">
              <a:buAutoNum type="arabicPeriod"/>
            </a:pPr>
            <a:r>
              <a:rPr lang="hr-HR" sz="2400" i="1" dirty="0">
                <a:sym typeface="Wingdings" panose="05000000000000000000" pitchFamily="2" charset="2"/>
              </a:rPr>
              <a:t>Koliko stanovnika je imao nakon Drugog svjetskog rata?</a:t>
            </a:r>
          </a:p>
          <a:p>
            <a:pPr marL="457200" indent="-457200">
              <a:buAutoNum type="arabicPeriod"/>
            </a:pPr>
            <a:r>
              <a:rPr lang="hr-HR" sz="2400" i="1" dirty="0">
                <a:sym typeface="Wingdings" panose="05000000000000000000" pitchFamily="2" charset="2"/>
              </a:rPr>
              <a:t>Koji je bio glavni grad Zapadne Njemačke tijekom Drugog svjetskog rata?</a:t>
            </a:r>
          </a:p>
          <a:p>
            <a:pPr marL="457200" indent="-457200">
              <a:buAutoNum type="arabicPeriod"/>
            </a:pPr>
            <a:r>
              <a:rPr lang="hr-HR" sz="2400" i="1" dirty="0">
                <a:sym typeface="Wingdings" panose="05000000000000000000" pitchFamily="2" charset="2"/>
              </a:rPr>
              <a:t>Kada Berlin ponovno postaje glavni grad Njemačke?</a:t>
            </a:r>
          </a:p>
          <a:p>
            <a:pPr marL="457200" indent="-457200">
              <a:buAutoNum type="arabicPeriod"/>
            </a:pPr>
            <a:r>
              <a:rPr lang="hr-HR" sz="2400" i="1" dirty="0">
                <a:sym typeface="Wingdings" panose="05000000000000000000" pitchFamily="2" charset="2"/>
              </a:rPr>
              <a:t>Koliko danas ima stanovnika?</a:t>
            </a:r>
          </a:p>
          <a:p>
            <a:pPr marL="0" indent="0">
              <a:buNone/>
            </a:pPr>
            <a:endParaRPr lang="hr-HR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10731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&#10;">
            <a:extLst>
              <a:ext uri="{FF2B5EF4-FFF2-40B4-BE49-F238E27FC236}">
                <a16:creationId xmlns:a16="http://schemas.microsoft.com/office/drawing/2014/main" id="{1AC08CE1-F895-444D-B0DE-8D754371C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722" y="973255"/>
            <a:ext cx="4735773" cy="330517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8A386D4-F039-4870-9A29-B8BA0AE92860}"/>
              </a:ext>
            </a:extLst>
          </p:cNvPr>
          <p:cNvSpPr txBox="1"/>
          <p:nvPr/>
        </p:nvSpPr>
        <p:spPr>
          <a:xfrm>
            <a:off x="3456987" y="3938870"/>
            <a:ext cx="143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/>
              <a:t>Berlinski zid</a:t>
            </a:r>
            <a:endParaRPr lang="hr-HR" b="1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770A17A-8088-4AD2-BA9B-C79CA5DC1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356" y="283708"/>
            <a:ext cx="4545789" cy="3423547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20A71AF0-3C37-43AE-80C0-DDCA68C3DAAA}"/>
              </a:ext>
            </a:extLst>
          </p:cNvPr>
          <p:cNvSpPr txBox="1"/>
          <p:nvPr/>
        </p:nvSpPr>
        <p:spPr>
          <a:xfrm>
            <a:off x="7839856" y="283708"/>
            <a:ext cx="193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/>
              <a:t>Museuminsel</a:t>
            </a:r>
            <a:endParaRPr lang="hr-HR" b="1" dirty="0"/>
          </a:p>
        </p:txBody>
      </p:sp>
      <p:pic>
        <p:nvPicPr>
          <p:cNvPr id="14" name="Slika 13" descr="Slika na kojoj se prikazuje zgrada, na otvorenom, grad, noć&#10;&#10;Opis je automatski generiran">
            <a:extLst>
              <a:ext uri="{FF2B5EF4-FFF2-40B4-BE49-F238E27FC236}">
                <a16:creationId xmlns:a16="http://schemas.microsoft.com/office/drawing/2014/main" id="{6E7CFD82-230B-43BC-A594-56975FA08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410" y="3772502"/>
            <a:ext cx="5813502" cy="2923721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35A1AB58-DCA8-497A-8A3A-86AB4CEE2440}"/>
              </a:ext>
            </a:extLst>
          </p:cNvPr>
          <p:cNvSpPr txBox="1"/>
          <p:nvPr/>
        </p:nvSpPr>
        <p:spPr>
          <a:xfrm>
            <a:off x="8753921" y="3772502"/>
            <a:ext cx="270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Brandenburška vrata</a:t>
            </a:r>
          </a:p>
        </p:txBody>
      </p:sp>
      <p:pic>
        <p:nvPicPr>
          <p:cNvPr id="19" name="Slika 18" descr="Slika na kojoj se prikazuje nebo, na otvorenom, zgrada, toranj&#10;&#10;Opis je automatski generiran">
            <a:extLst>
              <a:ext uri="{FF2B5EF4-FFF2-40B4-BE49-F238E27FC236}">
                <a16:creationId xmlns:a16="http://schemas.microsoft.com/office/drawing/2014/main" id="{C6FDD05D-E980-452B-93C5-2B5698066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3006" y="505046"/>
            <a:ext cx="1950720" cy="3267456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00D8B0AC-06A4-47B3-85B5-02E7EDB4E957}"/>
              </a:ext>
            </a:extLst>
          </p:cNvPr>
          <p:cNvSpPr txBox="1"/>
          <p:nvPr/>
        </p:nvSpPr>
        <p:spPr>
          <a:xfrm>
            <a:off x="10081558" y="468374"/>
            <a:ext cx="195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/>
              <a:t>Fehrnsehturm</a:t>
            </a:r>
            <a:endParaRPr lang="hr-HR" b="1" dirty="0"/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041E903E-B2F4-40A0-B719-B2F7F10C5C69}"/>
              </a:ext>
            </a:extLst>
          </p:cNvPr>
          <p:cNvSpPr txBox="1"/>
          <p:nvPr/>
        </p:nvSpPr>
        <p:spPr>
          <a:xfrm>
            <a:off x="764088" y="5234362"/>
            <a:ext cx="383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Znamenitosti Berlina</a:t>
            </a:r>
          </a:p>
        </p:txBody>
      </p:sp>
    </p:spTree>
    <p:extLst>
      <p:ext uri="{BB962C8B-B14F-4D97-AF65-F5344CB8AC3E}">
        <p14:creationId xmlns:p14="http://schemas.microsoft.com/office/powerpoint/2010/main" val="3109340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86- 89.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94913"/>
              </p:ext>
            </p:extLst>
          </p:nvPr>
        </p:nvGraphicFramePr>
        <p:xfrm>
          <a:off x="4709786" y="2235861"/>
          <a:ext cx="7248434" cy="37014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3168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600239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1550618">
                <a:tc>
                  <a:txBody>
                    <a:bodyPr/>
                    <a:lstStyle/>
                    <a:p>
                      <a:r>
                        <a:rPr lang="hr-HR" sz="1400" dirty="0"/>
                        <a:t>Izdvojiti regije Njemačke te ih povezati s reljefnim obilježjima i valorizacijom prostora.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550618">
                <a:tc>
                  <a:txBody>
                    <a:bodyPr/>
                    <a:lstStyle/>
                    <a:p>
                      <a:r>
                        <a:rPr lang="hr-HR" sz="1400" dirty="0"/>
                        <a:t>Na geografskoj karti pokazati i opisati najvažnije gradove Njemačke.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0C8D6D42-C185-43D1-BB01-7600FFC0C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izdvojiti regije Njemačke te ih povezati s reljefnim obilježjima i valorizacijom prostora.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na geografskoj karti pokazati i opisati najvažnije gradove Njemačke.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B9F9C9E-7852-4A78-B753-7B5A3F16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191890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nebo, na otvorenom, zgrada, upravna zgrada&#10;&#10;Opis je automatski generiran">
            <a:extLst>
              <a:ext uri="{FF2B5EF4-FFF2-40B4-BE49-F238E27FC236}">
                <a16:creationId xmlns:a16="http://schemas.microsoft.com/office/drawing/2014/main" id="{464C1F34-CC52-45EA-9ED7-04491E249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243" y="324895"/>
            <a:ext cx="4406900" cy="3305175"/>
          </a:xfrm>
        </p:spPr>
      </p:pic>
      <p:pic>
        <p:nvPicPr>
          <p:cNvPr id="7" name="Slika 6" descr="Slika na kojoj se prikazuje trava, nebo, na otvorenom, polje&#10;&#10;Opis je automatski generiran">
            <a:extLst>
              <a:ext uri="{FF2B5EF4-FFF2-40B4-BE49-F238E27FC236}">
                <a16:creationId xmlns:a16="http://schemas.microsoft.com/office/drawing/2014/main" id="{10E97F66-3B65-4884-99B9-E7B169CB5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403" y="4325645"/>
            <a:ext cx="6888481" cy="1987614"/>
          </a:xfrm>
          <a:prstGeom prst="rect">
            <a:avLst/>
          </a:prstGeom>
        </p:spPr>
      </p:pic>
      <p:pic>
        <p:nvPicPr>
          <p:cNvPr id="9" name="Slika 8" descr="Slika na kojoj se prikazuje na otvorenom, nebo, planina, priroda&#10;&#10;Opis je automatski generiran">
            <a:extLst>
              <a:ext uri="{FF2B5EF4-FFF2-40B4-BE49-F238E27FC236}">
                <a16:creationId xmlns:a16="http://schemas.microsoft.com/office/drawing/2014/main" id="{D042A487-66A8-4536-8A18-D75F1475C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187" y="324895"/>
            <a:ext cx="3451650" cy="2588738"/>
          </a:xfrm>
          <a:prstGeom prst="rect">
            <a:avLst/>
          </a:prstGeom>
        </p:spPr>
      </p:pic>
      <p:pic>
        <p:nvPicPr>
          <p:cNvPr id="11" name="Slika 10" descr="Slika na kojoj se prikazuje trava, planina, na otvorenom, priroda&#10;&#10;Opis je automatski generiran">
            <a:extLst>
              <a:ext uri="{FF2B5EF4-FFF2-40B4-BE49-F238E27FC236}">
                <a16:creationId xmlns:a16="http://schemas.microsoft.com/office/drawing/2014/main" id="{97AD1C7B-A755-4299-93B8-689D8AC00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078" y="3075129"/>
            <a:ext cx="4868605" cy="32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29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AD57FB8-D5F2-46C1-907C-AC925E75A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50" y="2459671"/>
            <a:ext cx="7588766" cy="4189704"/>
          </a:xfrm>
        </p:spPr>
        <p:txBody>
          <a:bodyPr>
            <a:normAutofit/>
          </a:bodyPr>
          <a:lstStyle/>
          <a:p>
            <a:r>
              <a:rPr lang="hr-HR" sz="2400" dirty="0"/>
              <a:t>alpski i predalpski prostor (Švapsko-bavarska visoravan) te južni, rubni dio njemačkog </a:t>
            </a:r>
            <a:r>
              <a:rPr lang="hr-HR" sz="2400" dirty="0" err="1"/>
              <a:t>sredogorja</a:t>
            </a:r>
            <a:endParaRPr lang="hr-HR" sz="2400" dirty="0"/>
          </a:p>
          <a:p>
            <a:r>
              <a:rPr lang="hr-HR" sz="2400" dirty="0"/>
              <a:t>Bayern i Baden-</a:t>
            </a:r>
            <a:r>
              <a:rPr lang="hr-HR" sz="2400" dirty="0" err="1"/>
              <a:t>Württemberg</a:t>
            </a:r>
            <a:endParaRPr lang="hr-HR" sz="2400" dirty="0"/>
          </a:p>
          <a:p>
            <a:r>
              <a:rPr lang="hr-HR" sz="2400" i="1" dirty="0"/>
              <a:t>Razmislite: Što od navedenog će biti od velike važnosti u Alpama? </a:t>
            </a:r>
          </a:p>
          <a:p>
            <a:pPr marL="0" indent="0">
              <a:buNone/>
            </a:pPr>
            <a:r>
              <a:rPr lang="hr-HR" sz="2400" i="1" dirty="0"/>
              <a:t>  stočarstvo    kupališni turizam   zimski turizam   poljoprivreda </a:t>
            </a:r>
          </a:p>
          <a:p>
            <a:r>
              <a:rPr lang="hr-HR" sz="2400" dirty="0"/>
              <a:t>Švapsko-bavarska visoravan – šumarstvo (mliječno) i poljoprivreda (hmelj i ječam, krumpir i žitarice)</a:t>
            </a:r>
          </a:p>
          <a:p>
            <a:endParaRPr lang="hr-HR" i="1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DF66C26-697B-4301-88DC-59836712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Južna Njemačka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A1879B8-3DF6-4819-98BD-684E8850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616" y="1473694"/>
            <a:ext cx="3528572" cy="4460208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5765BDE7-057C-4FA9-B1B6-21C5A2399871}"/>
              </a:ext>
            </a:extLst>
          </p:cNvPr>
          <p:cNvSpPr/>
          <p:nvPr/>
        </p:nvSpPr>
        <p:spPr>
          <a:xfrm>
            <a:off x="8884382" y="4354677"/>
            <a:ext cx="1873405" cy="1131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Zvijezda: 5 krakova 6">
            <a:extLst>
              <a:ext uri="{FF2B5EF4-FFF2-40B4-BE49-F238E27FC236}">
                <a16:creationId xmlns:a16="http://schemas.microsoft.com/office/drawing/2014/main" id="{86965911-0A36-4948-A421-AC0733298AAC}"/>
              </a:ext>
            </a:extLst>
          </p:cNvPr>
          <p:cNvSpPr/>
          <p:nvPr/>
        </p:nvSpPr>
        <p:spPr>
          <a:xfrm>
            <a:off x="5214890" y="4259419"/>
            <a:ext cx="426128" cy="355053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187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BA3655E4-09F8-414E-A7B0-0C6D560F5E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157015"/>
              </p:ext>
            </p:extLst>
          </p:nvPr>
        </p:nvGraphicFramePr>
        <p:xfrm>
          <a:off x="722791" y="1677881"/>
          <a:ext cx="10515600" cy="3800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2834494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68193531"/>
                    </a:ext>
                  </a:extLst>
                </a:gridCol>
              </a:tblGrid>
              <a:tr h="966332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Grad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Obilježja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248443"/>
                  </a:ext>
                </a:extLst>
              </a:tr>
              <a:tr h="338685">
                <a:tc>
                  <a:txBody>
                    <a:bodyPr/>
                    <a:lstStyle/>
                    <a:p>
                      <a:r>
                        <a:rPr lang="hr-HR" dirty="0"/>
                        <a:t>München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središte Bavarske, pivarska, prehrambena, prerađivačka, kemijska, strojarska i automobilska industrija.</a:t>
                      </a:r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390515"/>
                  </a:ext>
                </a:extLst>
              </a:tr>
            </a:tbl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A5A28C8F-DD16-493A-9DE3-BA170D3DD6B1}"/>
              </a:ext>
            </a:extLst>
          </p:cNvPr>
          <p:cNvSpPr txBox="1"/>
          <p:nvPr/>
        </p:nvSpPr>
        <p:spPr>
          <a:xfrm>
            <a:off x="722790" y="1296140"/>
            <a:ext cx="460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Tablica 1.- Gradovi Južne Njemačke</a:t>
            </a:r>
          </a:p>
        </p:txBody>
      </p:sp>
      <p:pic>
        <p:nvPicPr>
          <p:cNvPr id="7" name="Slika 6" descr="Slika na kojoj se prikazuje grad&#10;&#10;Opis je automatski generiran">
            <a:extLst>
              <a:ext uri="{FF2B5EF4-FFF2-40B4-BE49-F238E27FC236}">
                <a16:creationId xmlns:a16="http://schemas.microsoft.com/office/drawing/2014/main" id="{4C438FBF-0F5C-4CA3-B6F5-7CF68E502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568" y="3563871"/>
            <a:ext cx="1097754" cy="1784923"/>
          </a:xfrm>
          <a:prstGeom prst="rect">
            <a:avLst/>
          </a:prstGeom>
        </p:spPr>
      </p:pic>
      <p:pic>
        <p:nvPicPr>
          <p:cNvPr id="9" name="Slika 8" descr="Slika na kojoj se prikazuje nebo, na otvorenom, tlo, zgrada&#10;&#10;Opis je automatski generiran">
            <a:extLst>
              <a:ext uri="{FF2B5EF4-FFF2-40B4-BE49-F238E27FC236}">
                <a16:creationId xmlns:a16="http://schemas.microsoft.com/office/drawing/2014/main" id="{21924947-8241-495B-B06D-E7BEAF16B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209" y="3374807"/>
            <a:ext cx="1721023" cy="98098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897B484-7619-4C1C-B38D-997AB5F8A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175" y="3274266"/>
            <a:ext cx="1894181" cy="1182066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063D6D64-898F-4B09-AA2A-11D394D6AF51}"/>
              </a:ext>
            </a:extLst>
          </p:cNvPr>
          <p:cNvSpPr txBox="1"/>
          <p:nvPr/>
        </p:nvSpPr>
        <p:spPr>
          <a:xfrm>
            <a:off x="7306322" y="4556198"/>
            <a:ext cx="373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Fotografije s lijeva na desno: Tvornica BMW-a, </a:t>
            </a:r>
            <a:r>
              <a:rPr lang="hr-HR" sz="1200" dirty="0" err="1"/>
              <a:t>Marienplatz</a:t>
            </a:r>
            <a:r>
              <a:rPr lang="hr-HR" sz="1200" dirty="0"/>
              <a:t>- središnji trg u Münchenu, </a:t>
            </a:r>
            <a:r>
              <a:rPr lang="hr-HR" sz="1200" dirty="0" err="1"/>
              <a:t>Alianz</a:t>
            </a:r>
            <a:r>
              <a:rPr lang="hr-HR" sz="1200" dirty="0"/>
              <a:t> arena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803D077-57A2-4553-98E6-62222891ADF1}"/>
              </a:ext>
            </a:extLst>
          </p:cNvPr>
          <p:cNvSpPr txBox="1"/>
          <p:nvPr/>
        </p:nvSpPr>
        <p:spPr>
          <a:xfrm>
            <a:off x="328474" y="5797118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ZADATAK: dovršite tablicu samostalno. Koristite stranice </a:t>
            </a:r>
            <a:r>
              <a:rPr lang="hr-HR" dirty="0">
                <a:hlinkClick r:id="rId6"/>
              </a:rPr>
              <a:t>www.pixabay.com</a:t>
            </a:r>
            <a:r>
              <a:rPr lang="hr-HR" dirty="0"/>
              <a:t>, </a:t>
            </a:r>
            <a:r>
              <a:rPr lang="hr-HR" dirty="0">
                <a:hlinkClick r:id="rId7"/>
              </a:rPr>
              <a:t>https://hr.wikipedia.org</a:t>
            </a:r>
            <a:r>
              <a:rPr lang="hr-HR" dirty="0"/>
              <a:t>  za pronalazak fotografija. Podatci koje treba uvrstiti u tablicu nalaze se na str. 110.-111.</a:t>
            </a:r>
          </a:p>
        </p:txBody>
      </p:sp>
    </p:spTree>
    <p:extLst>
      <p:ext uri="{BB962C8B-B14F-4D97-AF65-F5344CB8AC3E}">
        <p14:creationId xmlns:p14="http://schemas.microsoft.com/office/powerpoint/2010/main" val="287692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ica 8">
            <a:extLst>
              <a:ext uri="{FF2B5EF4-FFF2-40B4-BE49-F238E27FC236}">
                <a16:creationId xmlns:a16="http://schemas.microsoft.com/office/drawing/2014/main" id="{29F077FC-9D4A-4021-91F7-8379ED859C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227726"/>
              </p:ext>
            </p:extLst>
          </p:nvPr>
        </p:nvGraphicFramePr>
        <p:xfrm>
          <a:off x="625136" y="633628"/>
          <a:ext cx="10515600" cy="5857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94463592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240536781"/>
                    </a:ext>
                  </a:extLst>
                </a:gridCol>
              </a:tblGrid>
              <a:tr h="316355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Grad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Obilježja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623233"/>
                  </a:ext>
                </a:extLst>
              </a:tr>
              <a:tr h="1739951">
                <a:tc>
                  <a:txBody>
                    <a:bodyPr/>
                    <a:lstStyle/>
                    <a:p>
                      <a:r>
                        <a:rPr lang="hr-HR" dirty="0" err="1"/>
                        <a:t>Ingolstadt</a:t>
                      </a:r>
                      <a:r>
                        <a:rPr lang="hr-H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Grad na Dunavu, prerada nafte i automobilske industrije (Audi).</a:t>
                      </a:r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15098"/>
                  </a:ext>
                </a:extLst>
              </a:tr>
              <a:tr h="1739951">
                <a:tc>
                  <a:txBody>
                    <a:bodyPr/>
                    <a:lstStyle/>
                    <a:p>
                      <a:r>
                        <a:rPr lang="hr-HR" dirty="0"/>
                        <a:t>Nürnberg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Automobilska industrija (MAN), elektrotehnička (Siemens), prerada drva i proizvodnja igračaka.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38183"/>
                  </a:ext>
                </a:extLst>
              </a:tr>
              <a:tr h="1739951">
                <a:tc>
                  <a:txBody>
                    <a:bodyPr/>
                    <a:lstStyle/>
                    <a:p>
                      <a:r>
                        <a:rPr lang="hr-HR" dirty="0"/>
                        <a:t>Stuttgart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Središte Baden-</a:t>
                      </a:r>
                      <a:r>
                        <a:rPr lang="hr-HR" dirty="0" err="1"/>
                        <a:t>Württemberga</a:t>
                      </a:r>
                      <a:r>
                        <a:rPr lang="hr-HR" dirty="0"/>
                        <a:t> s razvijenom automobilskom industrijom (Daimler), elektrotehnička….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38167"/>
                  </a:ext>
                </a:extLst>
              </a:tr>
            </a:tbl>
          </a:graphicData>
        </a:graphic>
      </p:graphicFrame>
      <p:pic>
        <p:nvPicPr>
          <p:cNvPr id="12" name="Slika 11" descr="Slika na kojoj se prikazuje stablo, nebo, na otvorenom, kuća&#10;&#10;Opis je automatski generiran">
            <a:extLst>
              <a:ext uri="{FF2B5EF4-FFF2-40B4-BE49-F238E27FC236}">
                <a16:creationId xmlns:a16="http://schemas.microsoft.com/office/drawing/2014/main" id="{A0627665-8F46-4285-A7A3-BF432806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971" y="1205143"/>
            <a:ext cx="1926455" cy="1444841"/>
          </a:xfrm>
          <a:prstGeom prst="rect">
            <a:avLst/>
          </a:prstGeom>
        </p:spPr>
      </p:pic>
      <p:pic>
        <p:nvPicPr>
          <p:cNvPr id="14" name="Slika 13" descr="Slika na kojoj se prikazuje nebo, na otvorenom, zgrada, upravna zgrada&#10;&#10;Opis je automatski generiran">
            <a:extLst>
              <a:ext uri="{FF2B5EF4-FFF2-40B4-BE49-F238E27FC236}">
                <a16:creationId xmlns:a16="http://schemas.microsoft.com/office/drawing/2014/main" id="{7891FF9A-A39A-480C-8D32-DBEB64CEB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619" y="1726167"/>
            <a:ext cx="1670887" cy="1104160"/>
          </a:xfrm>
          <a:prstGeom prst="rect">
            <a:avLst/>
          </a:prstGeom>
        </p:spPr>
      </p:pic>
      <p:pic>
        <p:nvPicPr>
          <p:cNvPr id="16" name="Slika 15" descr="Slika na kojoj se prikazuje na otvorenom, nebo, trava, nekoliko&#10;&#10;Opis je automatski generiran">
            <a:extLst>
              <a:ext uri="{FF2B5EF4-FFF2-40B4-BE49-F238E27FC236}">
                <a16:creationId xmlns:a16="http://schemas.microsoft.com/office/drawing/2014/main" id="{7FBC3C36-618D-40F9-B5C2-83D3C7EB0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07178" y="1712921"/>
            <a:ext cx="1670888" cy="1117406"/>
          </a:xfrm>
          <a:prstGeom prst="rect">
            <a:avLst/>
          </a:prstGeom>
        </p:spPr>
      </p:pic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438AA9BC-379F-4384-8BB9-B0E3E87DC8E3}"/>
              </a:ext>
            </a:extLst>
          </p:cNvPr>
          <p:cNvCxnSpPr/>
          <p:nvPr/>
        </p:nvCxnSpPr>
        <p:spPr>
          <a:xfrm flipH="1">
            <a:off x="7750206" y="1305017"/>
            <a:ext cx="514905" cy="301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id="{2D210A9A-8994-4FBD-B4D4-441661DF6053}"/>
              </a:ext>
            </a:extLst>
          </p:cNvPr>
          <p:cNvCxnSpPr/>
          <p:nvPr/>
        </p:nvCxnSpPr>
        <p:spPr>
          <a:xfrm>
            <a:off x="9517803" y="1320552"/>
            <a:ext cx="470517" cy="301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lika 21" descr="Slika na kojoj se prikazuje nebo, na otvorenom, kamion, transport&#10;&#10;Opis je automatski generiran">
            <a:extLst>
              <a:ext uri="{FF2B5EF4-FFF2-40B4-BE49-F238E27FC236}">
                <a16:creationId xmlns:a16="http://schemas.microsoft.com/office/drawing/2014/main" id="{BA9757C6-84D9-4C9A-A59C-974240135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169" y="3734196"/>
            <a:ext cx="1825807" cy="926452"/>
          </a:xfrm>
          <a:prstGeom prst="rect">
            <a:avLst/>
          </a:prstGeom>
        </p:spPr>
      </p:pic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9033BF0B-61DD-4689-A5A8-4A2D28413CEB}"/>
              </a:ext>
            </a:extLst>
          </p:cNvPr>
          <p:cNvCxnSpPr/>
          <p:nvPr/>
        </p:nvCxnSpPr>
        <p:spPr>
          <a:xfrm>
            <a:off x="8416031" y="3258105"/>
            <a:ext cx="363985" cy="399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Slika 25" descr="Slika na kojoj se prikazuje nebo, zgrada, na otvorenom, staro&#10;&#10;Opis je automatski generiran">
            <a:extLst>
              <a:ext uri="{FF2B5EF4-FFF2-40B4-BE49-F238E27FC236}">
                <a16:creationId xmlns:a16="http://schemas.microsoft.com/office/drawing/2014/main" id="{0DB5A416-BB25-4369-B5E6-B08005F0A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24" y="3258105"/>
            <a:ext cx="2296083" cy="1291547"/>
          </a:xfrm>
          <a:prstGeom prst="rect">
            <a:avLst/>
          </a:prstGeom>
        </p:spPr>
      </p:pic>
      <p:pic>
        <p:nvPicPr>
          <p:cNvPr id="28" name="Slika 27" descr="Slika na kojoj se prikazuje tekst, zrakoplov&#10;&#10;Opis je automatski generiran">
            <a:extLst>
              <a:ext uri="{FF2B5EF4-FFF2-40B4-BE49-F238E27FC236}">
                <a16:creationId xmlns:a16="http://schemas.microsoft.com/office/drawing/2014/main" id="{CDEC6BA6-6706-4191-AC33-217CB33BD8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2156" y="4886898"/>
            <a:ext cx="2296083" cy="1531918"/>
          </a:xfrm>
          <a:prstGeom prst="rect">
            <a:avLst/>
          </a:prstGeom>
        </p:spPr>
      </p:pic>
      <p:pic>
        <p:nvPicPr>
          <p:cNvPr id="30" name="Slika 29" descr="Slika na kojoj se prikazuje tekst, nebo, na otvorenom, zgrada&#10;&#10;Opis je automatski generiran">
            <a:extLst>
              <a:ext uri="{FF2B5EF4-FFF2-40B4-BE49-F238E27FC236}">
                <a16:creationId xmlns:a16="http://schemas.microsoft.com/office/drawing/2014/main" id="{41DB996B-D59D-4D62-852A-51CA6389F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7620" y="5314656"/>
            <a:ext cx="1722538" cy="11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9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stablo, nebo, na otvorenom, zgrada&#10;&#10;Opis je automatski generiran">
            <a:extLst>
              <a:ext uri="{FF2B5EF4-FFF2-40B4-BE49-F238E27FC236}">
                <a16:creationId xmlns:a16="http://schemas.microsoft.com/office/drawing/2014/main" id="{DF7C7B12-DF8D-4550-9E86-6E0CA4710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822" y="1665472"/>
            <a:ext cx="4957762" cy="3305175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700232B-6619-43FE-B47C-085F23B2381B}"/>
              </a:ext>
            </a:extLst>
          </p:cNvPr>
          <p:cNvSpPr txBox="1"/>
          <p:nvPr/>
        </p:nvSpPr>
        <p:spPr>
          <a:xfrm>
            <a:off x="514905" y="1296140"/>
            <a:ext cx="415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Dvorci Bavarske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E3F01CB-8216-418D-8C6E-1396A6855FA7}"/>
              </a:ext>
            </a:extLst>
          </p:cNvPr>
          <p:cNvSpPr txBox="1"/>
          <p:nvPr/>
        </p:nvSpPr>
        <p:spPr>
          <a:xfrm>
            <a:off x="532659" y="4936867"/>
            <a:ext cx="2059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/>
              <a:t>Neuschweinstein</a:t>
            </a:r>
            <a:endParaRPr lang="hr-HR" sz="1400" dirty="0"/>
          </a:p>
        </p:txBody>
      </p:sp>
      <p:pic>
        <p:nvPicPr>
          <p:cNvPr id="9" name="Slika 8" descr="Slika na kojoj se prikazuje stablo, na otvorenom, biljka, šuma&#10;&#10;Opis je automatski generiran">
            <a:extLst>
              <a:ext uri="{FF2B5EF4-FFF2-40B4-BE49-F238E27FC236}">
                <a16:creationId xmlns:a16="http://schemas.microsoft.com/office/drawing/2014/main" id="{97E36D0A-A25B-4111-9A0B-832988EBB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838" y="49744"/>
            <a:ext cx="6042340" cy="339881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63DE79AC-AA96-42BC-A5FE-4527007A5BB8}"/>
              </a:ext>
            </a:extLst>
          </p:cNvPr>
          <p:cNvSpPr txBox="1"/>
          <p:nvPr/>
        </p:nvSpPr>
        <p:spPr>
          <a:xfrm>
            <a:off x="5618501" y="3438351"/>
            <a:ext cx="207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/>
              <a:t>Linderhof</a:t>
            </a:r>
            <a:r>
              <a:rPr lang="hr-HR" sz="1400" dirty="0"/>
              <a:t> </a:t>
            </a:r>
          </a:p>
        </p:txBody>
      </p:sp>
      <p:pic>
        <p:nvPicPr>
          <p:cNvPr id="12" name="Slika 11" descr="Slika na kojoj se prikazuje tekst, stablo, na otvorenom, planina&#10;&#10;Opis je automatski generiran">
            <a:extLst>
              <a:ext uri="{FF2B5EF4-FFF2-40B4-BE49-F238E27FC236}">
                <a16:creationId xmlns:a16="http://schemas.microsoft.com/office/drawing/2014/main" id="{FFC6B343-6E6C-4CAD-A8A4-3DBB58C23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703" y="3690302"/>
            <a:ext cx="4979386" cy="2800905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1D173570-3C26-43E7-80B2-989ABAE347AB}"/>
              </a:ext>
            </a:extLst>
          </p:cNvPr>
          <p:cNvSpPr txBox="1"/>
          <p:nvPr/>
        </p:nvSpPr>
        <p:spPr>
          <a:xfrm>
            <a:off x="6835805" y="6569476"/>
            <a:ext cx="2379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/>
              <a:t>Nymphenburg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206167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0F4A920-0F18-43E5-A025-D0C27B9A0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9571"/>
            <a:ext cx="4852386" cy="4088167"/>
          </a:xfrm>
        </p:spPr>
        <p:txBody>
          <a:bodyPr>
            <a:normAutofit/>
          </a:bodyPr>
          <a:lstStyle/>
          <a:p>
            <a:r>
              <a:rPr lang="hr-HR" sz="2000" dirty="0"/>
              <a:t>Njemačko </a:t>
            </a:r>
            <a:r>
              <a:rPr lang="hr-HR" sz="2000" dirty="0" err="1"/>
              <a:t>sredogorje</a:t>
            </a:r>
            <a:r>
              <a:rPr lang="hr-HR" sz="2000" dirty="0"/>
              <a:t>, Porajnje na zapadu (najgušće naseljeni prostor)</a:t>
            </a:r>
          </a:p>
          <a:p>
            <a:r>
              <a:rPr lang="hr-HR" sz="2000" dirty="0"/>
              <a:t>pokrajine: </a:t>
            </a:r>
            <a:r>
              <a:rPr lang="hr-HR" sz="2000" dirty="0" err="1"/>
              <a:t>Saarland</a:t>
            </a:r>
            <a:r>
              <a:rPr lang="hr-HR" sz="2000" dirty="0"/>
              <a:t>, </a:t>
            </a:r>
            <a:r>
              <a:rPr lang="hr-HR" sz="2000" dirty="0" err="1"/>
              <a:t>Rheinland-Pfalz</a:t>
            </a:r>
            <a:r>
              <a:rPr lang="hr-HR" sz="2000" dirty="0"/>
              <a:t>, </a:t>
            </a:r>
            <a:r>
              <a:rPr lang="hr-HR" sz="2000" dirty="0" err="1"/>
              <a:t>Hessen</a:t>
            </a:r>
            <a:r>
              <a:rPr lang="hr-HR" sz="2000" dirty="0"/>
              <a:t>, </a:t>
            </a:r>
            <a:r>
              <a:rPr lang="hr-HR" sz="2000" dirty="0" err="1"/>
              <a:t>Thüringen</a:t>
            </a:r>
            <a:r>
              <a:rPr lang="hr-HR" sz="2000" dirty="0"/>
              <a:t>, </a:t>
            </a:r>
            <a:r>
              <a:rPr lang="hr-HR" sz="2000" dirty="0" err="1"/>
              <a:t>Sachsen</a:t>
            </a:r>
            <a:r>
              <a:rPr lang="hr-HR" sz="2000" dirty="0"/>
              <a:t>, </a:t>
            </a:r>
            <a:r>
              <a:rPr lang="hr-HR" sz="2000" dirty="0" err="1"/>
              <a:t>Nordrhein-Westfalen</a:t>
            </a:r>
            <a:r>
              <a:rPr lang="hr-HR" sz="2000" dirty="0"/>
              <a:t> (</a:t>
            </a:r>
            <a:r>
              <a:rPr lang="hr-HR" sz="2000" i="1" dirty="0"/>
              <a:t>najveća europska gradska regija Ruhr</a:t>
            </a:r>
            <a:r>
              <a:rPr lang="hr-HR" sz="2000" dirty="0"/>
              <a:t>), </a:t>
            </a:r>
            <a:r>
              <a:rPr lang="hr-HR" sz="2000" dirty="0" err="1"/>
              <a:t>Sachsen</a:t>
            </a:r>
            <a:r>
              <a:rPr lang="hr-HR" sz="2000" dirty="0"/>
              <a:t> i dio </a:t>
            </a:r>
            <a:r>
              <a:rPr lang="hr-HR" sz="2000" dirty="0" err="1"/>
              <a:t>Sachsen</a:t>
            </a:r>
            <a:r>
              <a:rPr lang="hr-HR" sz="2000" dirty="0"/>
              <a:t> – </a:t>
            </a:r>
            <a:r>
              <a:rPr lang="hr-HR" sz="2000" dirty="0" err="1"/>
              <a:t>Anhalt</a:t>
            </a:r>
            <a:endParaRPr lang="hr-HR" sz="2000" dirty="0"/>
          </a:p>
          <a:p>
            <a:r>
              <a:rPr lang="hr-HR" sz="2000" dirty="0"/>
              <a:t>RUHR – nekadašnje rudarsko- industrijsko središte Njemačke</a:t>
            </a:r>
          </a:p>
          <a:p>
            <a:pPr>
              <a:buFontTx/>
              <a:buChar char="-"/>
            </a:pPr>
            <a:r>
              <a:rPr lang="hr-HR" sz="2000" dirty="0"/>
              <a:t>danas: sveučilišna središta</a:t>
            </a:r>
          </a:p>
          <a:p>
            <a:pPr>
              <a:buFontTx/>
              <a:buChar char="-"/>
            </a:pPr>
            <a:r>
              <a:rPr lang="hr-HR" sz="2000" dirty="0"/>
              <a:t>11  milijuna stanovnika </a:t>
            </a:r>
          </a:p>
          <a:p>
            <a:pPr>
              <a:buFontTx/>
              <a:buChar char="-"/>
            </a:pPr>
            <a:r>
              <a:rPr lang="hr-HR" sz="2000" dirty="0"/>
              <a:t>suvremena industrija</a:t>
            </a:r>
          </a:p>
          <a:p>
            <a:pPr>
              <a:buFontTx/>
              <a:buChar char="-"/>
            </a:pPr>
            <a:r>
              <a:rPr lang="hr-HR" sz="2000" dirty="0"/>
              <a:t>povoljan prometni položaj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D0C9CDB-67E2-45A8-A495-845AD552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Srednja Njemačka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B8D6CD0-5784-4231-9959-68098A2E8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90" y="640549"/>
            <a:ext cx="4224565" cy="5339961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32DBB4F4-43E7-4DC0-8976-2EF2505D5C07}"/>
              </a:ext>
            </a:extLst>
          </p:cNvPr>
          <p:cNvSpPr/>
          <p:nvPr/>
        </p:nvSpPr>
        <p:spPr>
          <a:xfrm>
            <a:off x="6285389" y="2579571"/>
            <a:ext cx="4224565" cy="17436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41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719105E-7983-4E24-9235-6DD25EC2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35" y="2791532"/>
            <a:ext cx="9990403" cy="3941570"/>
          </a:xfrm>
        </p:spPr>
        <p:txBody>
          <a:bodyPr>
            <a:normAutofit/>
          </a:bodyPr>
          <a:lstStyle/>
          <a:p>
            <a:r>
              <a:rPr lang="hr-HR" sz="2400" dirty="0"/>
              <a:t>Frankfurt na Majni – bankarsko, trgovačko središte i jedna od najvećih zračnih luka Europe</a:t>
            </a:r>
          </a:p>
          <a:p>
            <a:r>
              <a:rPr lang="hr-HR" sz="2400" dirty="0"/>
              <a:t>Köln – gotička katedrala, kolonjska voda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0AF225A-58BA-42A6-8C43-A476AB2F4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" t="4829"/>
          <a:stretch/>
        </p:blipFill>
        <p:spPr>
          <a:xfrm>
            <a:off x="1479525" y="164822"/>
            <a:ext cx="9575399" cy="193086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9075ABD-996B-4ABF-B684-5E4A092BA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690" y="4109002"/>
            <a:ext cx="5600048" cy="2584176"/>
          </a:xfrm>
          <a:prstGeom prst="rect">
            <a:avLst/>
          </a:prstGeom>
        </p:spPr>
      </p:pic>
      <p:pic>
        <p:nvPicPr>
          <p:cNvPr id="15" name="Slika 14" descr="Slika na kojoj se prikazuje voda, nebo, na otvorenom, zgrada&#10;&#10;Opis je automatski generiran">
            <a:extLst>
              <a:ext uri="{FF2B5EF4-FFF2-40B4-BE49-F238E27FC236}">
                <a16:creationId xmlns:a16="http://schemas.microsoft.com/office/drawing/2014/main" id="{DD27B0C3-6AC9-4027-8F73-31F208401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26" y="4109002"/>
            <a:ext cx="3882637" cy="2534585"/>
          </a:xfrm>
          <a:prstGeom prst="rect">
            <a:avLst/>
          </a:prstGeom>
        </p:spPr>
      </p:pic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F614744F-3596-4D94-A02C-14AD45582A9C}"/>
              </a:ext>
            </a:extLst>
          </p:cNvPr>
          <p:cNvCxnSpPr/>
          <p:nvPr/>
        </p:nvCxnSpPr>
        <p:spPr>
          <a:xfrm>
            <a:off x="5726097" y="3178206"/>
            <a:ext cx="2201662" cy="1358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153ACCBE-4F2B-4DCF-9032-4D17DC0B511B}"/>
              </a:ext>
            </a:extLst>
          </p:cNvPr>
          <p:cNvCxnSpPr/>
          <p:nvPr/>
        </p:nvCxnSpPr>
        <p:spPr>
          <a:xfrm>
            <a:off x="2175029" y="3844031"/>
            <a:ext cx="0" cy="225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350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3567</TotalTime>
  <Words>1052</Words>
  <Application>Microsoft Office PowerPoint</Application>
  <PresentationFormat>Široki zaslon</PresentationFormat>
  <Paragraphs>101</Paragraphs>
  <Slides>18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Calibri Light</vt:lpstr>
      <vt:lpstr>Arial</vt:lpstr>
      <vt:lpstr>Calibri</vt:lpstr>
      <vt:lpstr>Office Theme</vt:lpstr>
      <vt:lpstr>Njemačka – regionalni pregled</vt:lpstr>
      <vt:lpstr>ISHODI</vt:lpstr>
      <vt:lpstr>PowerPoint prezentacija</vt:lpstr>
      <vt:lpstr>Južna Njemačka</vt:lpstr>
      <vt:lpstr>PowerPoint prezentacija</vt:lpstr>
      <vt:lpstr>PowerPoint prezentacija</vt:lpstr>
      <vt:lpstr>PowerPoint prezentacija</vt:lpstr>
      <vt:lpstr>Srednja Njemačka</vt:lpstr>
      <vt:lpstr>PowerPoint prezentacija</vt:lpstr>
      <vt:lpstr>PowerPoint prezentacija</vt:lpstr>
      <vt:lpstr>PowerPoint prezentacija</vt:lpstr>
      <vt:lpstr>PowerPoint prezentacija</vt:lpstr>
      <vt:lpstr>Sjeverna Njemačka</vt:lpstr>
      <vt:lpstr>PowerPoint prezentacija</vt:lpstr>
      <vt:lpstr>PowerPoint prezentacija</vt:lpstr>
      <vt:lpstr>PowerPoint prezentacija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93</cp:revision>
  <dcterms:created xsi:type="dcterms:W3CDTF">2021-01-04T08:54:24Z</dcterms:created>
  <dcterms:modified xsi:type="dcterms:W3CDTF">2021-07-15T14:33:49Z</dcterms:modified>
</cp:coreProperties>
</file>